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72" r:id="rId2"/>
    <p:sldId id="386" r:id="rId3"/>
    <p:sldId id="482" r:id="rId4"/>
    <p:sldId id="478" r:id="rId5"/>
    <p:sldId id="480" r:id="rId6"/>
    <p:sldId id="479" r:id="rId7"/>
    <p:sldId id="481" r:id="rId8"/>
    <p:sldId id="468" r:id="rId9"/>
    <p:sldId id="472" r:id="rId10"/>
    <p:sldId id="467" r:id="rId11"/>
    <p:sldId id="469" r:id="rId12"/>
    <p:sldId id="477" r:id="rId13"/>
    <p:sldId id="470" r:id="rId14"/>
    <p:sldId id="471" r:id="rId15"/>
    <p:sldId id="473" r:id="rId16"/>
    <p:sldId id="474" r:id="rId17"/>
    <p:sldId id="475" r:id="rId18"/>
    <p:sldId id="476" r:id="rId19"/>
    <p:sldId id="483" r:id="rId20"/>
    <p:sldId id="258" r:id="rId21"/>
    <p:sldId id="360" r:id="rId2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00"/>
    <a:srgbClr val="FF00FF"/>
    <a:srgbClr val="008000"/>
    <a:srgbClr val="FF6600"/>
    <a:srgbClr val="005023"/>
    <a:srgbClr val="5C5107"/>
    <a:srgbClr val="C2CC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3" autoAdjust="0"/>
    <p:restoredTop sz="90326" autoAdjust="0"/>
  </p:normalViewPr>
  <p:slideViewPr>
    <p:cSldViewPr>
      <p:cViewPr>
        <p:scale>
          <a:sx n="66" d="100"/>
          <a:sy n="66" d="100"/>
        </p:scale>
        <p:origin x="-1978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56134E94-0521-42E5-8414-E7B4CA2089C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2217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060575"/>
            <a:ext cx="7129463" cy="14700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860800"/>
            <a:ext cx="7129463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94725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4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50038" y="908050"/>
            <a:ext cx="2036762" cy="514667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9750" y="908050"/>
            <a:ext cx="5957888" cy="514667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957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61313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39750" y="1557338"/>
            <a:ext cx="3956050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956050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605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596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99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6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99943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5167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908050"/>
            <a:ext cx="80756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57338"/>
            <a:ext cx="8064500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Trzeci poziom</a:t>
            </a:r>
          </a:p>
          <a:p>
            <a:pPr lvl="2"/>
            <a:r>
              <a:rPr lang="pl-PL" altLang="pl-PL" smtClean="0"/>
              <a:t>Czwarty poziom</a:t>
            </a:r>
          </a:p>
          <a:p>
            <a:pPr lvl="3"/>
            <a:r>
              <a:rPr lang="pl-PL" altLang="pl-PL" smtClean="0"/>
              <a:t>Piąty poziom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538163" y="6497638"/>
            <a:ext cx="7207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DD3CC5D7-C9FA-46D3-8BE5-C61514B307CF}" type="slidenum">
              <a:rPr lang="pl-PL">
                <a:cs typeface="+mn-cs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pl-PL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502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023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023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5023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5023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023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5023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5023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5023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5023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484784"/>
            <a:ext cx="7848600" cy="3960439"/>
          </a:xfrm>
        </p:spPr>
        <p:txBody>
          <a:bodyPr/>
          <a:lstStyle/>
          <a:p>
            <a:pPr algn="ctr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dirty="0"/>
              <a:t/>
            </a:r>
            <a:br>
              <a:rPr lang="pl-PL" altLang="pl-PL" dirty="0"/>
            </a:br>
            <a:r>
              <a:rPr lang="pl-PL" altLang="pl-PL" dirty="0" smtClean="0"/>
              <a:t>PODSTAWOWE KRYTERIA OPRACOWANIA PROPOZYCJI NADLEŚNICTWA MYŚLENICE DOTYCZĄCEJ WYZNACZENIA </a:t>
            </a:r>
            <a:r>
              <a:rPr lang="pl-PL" altLang="pl-PL" dirty="0"/>
              <a:t>NA </a:t>
            </a:r>
            <a:r>
              <a:rPr lang="pl-PL" altLang="pl-PL" dirty="0" smtClean="0"/>
              <a:t>ZARZĄDZANYM </a:t>
            </a:r>
            <a:r>
              <a:rPr lang="pl-PL" altLang="pl-PL" dirty="0"/>
              <a:t>TERENIE LASÓW </a:t>
            </a:r>
            <a:r>
              <a:rPr lang="pl-PL" altLang="pl-PL" dirty="0" smtClean="0"/>
              <a:t>O WIODĄCEJ FUNKCJI SPOŁECZNEJ</a:t>
            </a:r>
            <a:br>
              <a:rPr lang="pl-PL" altLang="pl-PL" dirty="0" smtClean="0"/>
            </a:br>
            <a:r>
              <a:rPr lang="pl-PL" altLang="pl-PL" dirty="0" smtClean="0"/>
              <a:t/>
            </a:r>
            <a:br>
              <a:rPr lang="pl-PL" altLang="pl-PL" dirty="0" smtClean="0"/>
            </a:br>
            <a:endParaRPr lang="pl-PL" altLang="pl-PL" sz="2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824" y="5589240"/>
            <a:ext cx="5113189" cy="432048"/>
          </a:xfrm>
        </p:spPr>
        <p:txBody>
          <a:bodyPr/>
          <a:lstStyle/>
          <a:p>
            <a:pPr algn="ctr" eaLnBrk="1" hangingPunct="1"/>
            <a:r>
              <a:rPr lang="pl-PL" altLang="pl-PL" dirty="0" smtClean="0"/>
              <a:t>Myślenice, 17.10.2024 r.</a:t>
            </a:r>
          </a:p>
        </p:txBody>
      </p:sp>
      <p:pic>
        <p:nvPicPr>
          <p:cNvPr id="5" name="Obraz 4" descr="C:\Users\pawel.byrtek\Desktop\Zrozum las\grafiki\Dla lasu dla ludzi\logo_LP+dLdL_pozio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35" y="5517232"/>
            <a:ext cx="2637582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Obraz 2" descr="cid:image002.png@01D9CA03.54FB7AA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39"/>
            <a:ext cx="1861046" cy="100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39552" y="908720"/>
            <a:ext cx="8075612" cy="508000"/>
          </a:xfrm>
        </p:spPr>
        <p:txBody>
          <a:bodyPr/>
          <a:lstStyle/>
          <a:p>
            <a:pPr lvl="0" algn="ctr"/>
            <a:r>
              <a:rPr lang="pl-PL" dirty="0" smtClean="0"/>
              <a:t>Uwzględnienie utrzymania trwałości lasów, w tym lasów społecznych, jako jednego z podstawowych zadań leśników 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000" dirty="0" smtClean="0"/>
              <a:t>Bieżące reagowanie na rozpad drzewostanów spowodowany przez czynniki chorobotwórcze jest </a:t>
            </a:r>
            <a:r>
              <a:rPr lang="pl-PL" sz="2000" dirty="0"/>
              <a:t>jedną z podstawowych </a:t>
            </a:r>
            <a:r>
              <a:rPr lang="pl-PL" sz="2000" dirty="0" smtClean="0"/>
              <a:t>zasad utrzymania trwałości lasów.</a:t>
            </a:r>
          </a:p>
          <a:p>
            <a:pPr marL="0" indent="0">
              <a:buNone/>
            </a:pP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Usuwanie drzew porażonych przez takie czynniki to </a:t>
            </a:r>
            <a:r>
              <a:rPr lang="pl-PL" sz="2000" u="sng" dirty="0" smtClean="0"/>
              <a:t>sprawdzona</a:t>
            </a:r>
            <a:r>
              <a:rPr lang="pl-PL" sz="2000" dirty="0" smtClean="0"/>
              <a:t> metoda zabezpieczenia  </a:t>
            </a:r>
            <a:r>
              <a:rPr lang="pl-PL" sz="2000" dirty="0"/>
              <a:t>drzewostanów  </a:t>
            </a:r>
            <a:r>
              <a:rPr lang="pl-PL" sz="2000" dirty="0" smtClean="0"/>
              <a:t>przed rozwojem </a:t>
            </a:r>
            <a:r>
              <a:rPr lang="pl-PL" sz="2000" dirty="0"/>
              <a:t>szkodliwych owadów (kornik drukarz, obiałka pędowa, drzewotocz japoński) , grzybów (rak jodły, rak gruzełkowy drzew liściastych, osutka zwisowa jodły) oraz roślin półpasożytniczych (jemioła). </a:t>
            </a:r>
            <a:endParaRPr lang="pl-PL" sz="2000" dirty="0" smtClean="0"/>
          </a:p>
          <a:p>
            <a:pPr marL="0" indent="0">
              <a:buNone/>
            </a:pP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Nadleśnictwo </a:t>
            </a:r>
            <a:r>
              <a:rPr lang="pl-PL" sz="2000" dirty="0"/>
              <a:t>Myślenice posiada wieloletnie </a:t>
            </a:r>
            <a:r>
              <a:rPr lang="pl-PL" sz="2000" dirty="0" smtClean="0"/>
              <a:t>bogate doświadczenia </a:t>
            </a:r>
            <a:r>
              <a:rPr lang="pl-PL" sz="2000" dirty="0"/>
              <a:t>z postępowaniem ochronnym i hodowlanym w </a:t>
            </a:r>
            <a:r>
              <a:rPr lang="pl-PL" sz="2000" dirty="0" smtClean="0"/>
              <a:t>lasach zagrożonych utratą ich trwałości wskutek </a:t>
            </a:r>
            <a:r>
              <a:rPr lang="pl-PL" sz="2000" dirty="0"/>
              <a:t>zmian klimatycznych </a:t>
            </a:r>
            <a:r>
              <a:rPr lang="pl-PL" sz="2000" dirty="0" smtClean="0"/>
              <a:t>(skuteczna przebudowa drzewostanów świerkowych </a:t>
            </a:r>
            <a:r>
              <a:rPr lang="pl-PL" sz="2000" dirty="0"/>
              <a:t>w Beskidzie Żywieckim).</a:t>
            </a:r>
          </a:p>
        </p:txBody>
      </p:sp>
    </p:spTree>
    <p:extLst>
      <p:ext uri="{BB962C8B-B14F-4D97-AF65-F5344CB8AC3E}">
        <p14:creationId xmlns:p14="http://schemas.microsoft.com/office/powerpoint/2010/main" val="325977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Zapewnienie możliwości </a:t>
            </a:r>
            <a:r>
              <a:rPr lang="pl-PL" b="1" dirty="0"/>
              <a:t>dokończenia rozpoczętej </a:t>
            </a:r>
            <a:r>
              <a:rPr lang="pl-PL" b="1" dirty="0" smtClean="0"/>
              <a:t>w latach poprzednich przebudowy </a:t>
            </a:r>
            <a:r>
              <a:rPr lang="pl-PL" b="1" dirty="0"/>
              <a:t>drzewostanów niezgodnych z siedliskiem </a:t>
            </a:r>
            <a:r>
              <a:rPr lang="pl-PL" b="1" dirty="0" smtClean="0"/>
              <a:t> - drzewostany </a:t>
            </a:r>
            <a:r>
              <a:rPr lang="pl-PL" b="1" dirty="0"/>
              <a:t>z okresu </a:t>
            </a:r>
            <a:r>
              <a:rPr lang="pl-PL" b="1" dirty="0" smtClean="0"/>
              <a:t>powojennego (lata 1945-1980) z </a:t>
            </a:r>
            <a:r>
              <a:rPr lang="pl-PL" b="1" dirty="0"/>
              <a:t>przewagą sosny, </a:t>
            </a:r>
            <a:r>
              <a:rPr lang="pl-PL" b="1" dirty="0" smtClean="0"/>
              <a:t>brzozy oraz drzewostanów uszkodzonych przez przemysł w okresie późniejszym (lata 1960-1990)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6761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Zapewnienie możliwości kontynuacji hodowli prowadzenia upraw </a:t>
            </a:r>
            <a:r>
              <a:rPr lang="pl-PL" b="1" dirty="0"/>
              <a:t>pochodnych buka i cisa </a:t>
            </a:r>
            <a:r>
              <a:rPr lang="pl-PL" b="1" dirty="0" smtClean="0"/>
              <a:t>założonych w latach poprzednich w </a:t>
            </a:r>
            <a:r>
              <a:rPr lang="pl-PL" b="1" dirty="0"/>
              <a:t>kompleksie Bronaczowa</a:t>
            </a:r>
            <a:r>
              <a:rPr lang="pl-PL" dirty="0"/>
              <a:t> </a:t>
            </a:r>
            <a:r>
              <a:rPr lang="pl-PL" b="1" dirty="0" smtClean="0"/>
              <a:t>(w tym cięcia </a:t>
            </a:r>
            <a:r>
              <a:rPr lang="pl-PL" b="1" dirty="0"/>
              <a:t>odsłaniające młode uprawy bukowe, </a:t>
            </a:r>
            <a:r>
              <a:rPr lang="pl-PL" b="1" dirty="0" smtClean="0"/>
              <a:t>utrzymanie grodzeń </a:t>
            </a:r>
            <a:r>
              <a:rPr lang="pl-PL" b="1" dirty="0"/>
              <a:t>upraw cisa </a:t>
            </a:r>
            <a:r>
              <a:rPr lang="pl-PL" b="1" dirty="0" smtClean="0"/>
              <a:t>założonych w ramach programu jego restytucji w lasach podkrakowskich w </a:t>
            </a:r>
            <a:r>
              <a:rPr lang="pl-PL" b="1" dirty="0"/>
              <a:t>celu </a:t>
            </a:r>
            <a:r>
              <a:rPr lang="pl-PL" b="1" dirty="0" smtClean="0"/>
              <a:t>zapewnienia jego </a:t>
            </a:r>
            <a:r>
              <a:rPr lang="pl-PL" b="1" dirty="0"/>
              <a:t>ochrony przed </a:t>
            </a:r>
            <a:r>
              <a:rPr lang="pl-PL" b="1" dirty="0" smtClean="0"/>
              <a:t>zwierzyną, popieranie cisa przed presją innych gatunków drzew i krzewów)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679064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257254"/>
          </a:xfrm>
        </p:spPr>
        <p:txBody>
          <a:bodyPr/>
          <a:lstStyle/>
          <a:p>
            <a:r>
              <a:rPr lang="pl-PL" sz="2400" dirty="0"/>
              <a:t>Zapewnienie możliwości </a:t>
            </a:r>
            <a:r>
              <a:rPr lang="pl-PL" sz="2400" dirty="0" smtClean="0"/>
              <a:t>zachowania prawidłowej struktury </a:t>
            </a:r>
            <a:r>
              <a:rPr lang="pl-PL" sz="2400" dirty="0"/>
              <a:t>wiekowej drzewostanów </a:t>
            </a:r>
            <a:r>
              <a:rPr lang="pl-PL" sz="2400" dirty="0" smtClean="0"/>
              <a:t>w lasach społecznych poprzez umożliwienie w drzewostanach starszych klas wieku realizacji zabiegów </a:t>
            </a:r>
            <a:r>
              <a:rPr lang="pl-PL" sz="2400" dirty="0"/>
              <a:t>mających na celu  wspieranie </a:t>
            </a:r>
            <a:r>
              <a:rPr lang="pl-PL" sz="2400" dirty="0" smtClean="0"/>
              <a:t>w nich powstawania i rozwoju młodego </a:t>
            </a:r>
            <a:r>
              <a:rPr lang="pl-PL" sz="2400" dirty="0"/>
              <a:t>pokolenia lasu </a:t>
            </a:r>
            <a:r>
              <a:rPr lang="pl-PL" sz="2400" dirty="0" smtClean="0"/>
              <a:t>– w tym wykonywania koniecznych cięć przygotowawczych, odnowieniowych</a:t>
            </a:r>
            <a:r>
              <a:rPr lang="pl-PL" sz="2400" dirty="0"/>
              <a:t>, </a:t>
            </a:r>
            <a:r>
              <a:rPr lang="pl-PL" sz="2400" dirty="0" smtClean="0"/>
              <a:t>odsłaniających.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444924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113238"/>
          </a:xfrm>
        </p:spPr>
        <p:txBody>
          <a:bodyPr/>
          <a:lstStyle/>
          <a:p>
            <a:pPr lvl="0"/>
            <a:r>
              <a:rPr lang="pl-PL" sz="2400" dirty="0" smtClean="0"/>
              <a:t>Zapewnienie </a:t>
            </a:r>
            <a:r>
              <a:rPr lang="pl-PL" sz="2400" dirty="0"/>
              <a:t>na terenach lasów </a:t>
            </a:r>
            <a:r>
              <a:rPr lang="pl-PL" sz="2400" dirty="0" smtClean="0"/>
              <a:t>społecznych wykonawców niezbędnych dla realizacji w nich usług leśnych, w tym w lasach objętych </a:t>
            </a:r>
            <a:r>
              <a:rPr lang="pl-PL" sz="2400" dirty="0"/>
              <a:t>włączeniami i </a:t>
            </a:r>
            <a:r>
              <a:rPr lang="pl-PL" sz="2400" dirty="0" smtClean="0"/>
              <a:t>ograniczeniami,  </a:t>
            </a:r>
            <a:r>
              <a:rPr lang="pl-PL" sz="2400" dirty="0"/>
              <a:t>w </a:t>
            </a:r>
            <a:r>
              <a:rPr lang="pl-PL" sz="2400" dirty="0" smtClean="0"/>
              <a:t>sytuacji braku </a:t>
            </a:r>
            <a:r>
              <a:rPr lang="pl-PL" sz="2400" dirty="0"/>
              <a:t>tzw. frontu robót oraz </a:t>
            </a:r>
            <a:r>
              <a:rPr lang="pl-PL" sz="2400" dirty="0" smtClean="0"/>
              <a:t>braku </a:t>
            </a:r>
            <a:r>
              <a:rPr lang="pl-PL" sz="2400" dirty="0"/>
              <a:t>zapewnienia ciągłości zatrudnienia dla personelu </a:t>
            </a:r>
            <a:r>
              <a:rPr lang="pl-PL" sz="2400" dirty="0" smtClean="0"/>
              <a:t>Zakładów Usług Leśnych  (w związku z </a:t>
            </a:r>
            <a:r>
              <a:rPr lang="pl-PL" sz="2400" dirty="0"/>
              <a:t>propozycją zaprzestania prac związanych z pozyskiwaniem drewna </a:t>
            </a:r>
            <a:r>
              <a:rPr lang="pl-PL" sz="2400" dirty="0" smtClean="0"/>
              <a:t>w lasach społecznych w </a:t>
            </a:r>
            <a:r>
              <a:rPr lang="pl-PL" sz="2400" dirty="0"/>
              <a:t>okresie 1 marca – 15 października)</a:t>
            </a:r>
            <a:r>
              <a:rPr lang="pl-PL" dirty="0"/>
              <a:t>.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2364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257254"/>
          </a:xfrm>
        </p:spPr>
        <p:txBody>
          <a:bodyPr/>
          <a:lstStyle/>
          <a:p>
            <a:pPr lvl="0"/>
            <a:r>
              <a:rPr lang="pl-PL" sz="2400" dirty="0" smtClean="0"/>
              <a:t>Uwzględnienie przy podejmowaniu decyzji dotyczących lasów społecznych problemu </a:t>
            </a:r>
            <a:r>
              <a:rPr lang="pl-PL" sz="2400" dirty="0"/>
              <a:t>lokalnych przedsiębiorców </a:t>
            </a:r>
            <a:r>
              <a:rPr lang="pl-PL" sz="2400" dirty="0" smtClean="0"/>
              <a:t>z branży </a:t>
            </a:r>
            <a:r>
              <a:rPr lang="pl-PL" sz="2400" dirty="0"/>
              <a:t>drzewnej  </a:t>
            </a:r>
            <a:r>
              <a:rPr lang="pl-PL" sz="2400" dirty="0" smtClean="0"/>
              <a:t>wynikłych ze </a:t>
            </a:r>
            <a:r>
              <a:rPr lang="pl-PL" sz="2400" dirty="0"/>
              <a:t>zmniejszonej podaży </a:t>
            </a:r>
            <a:r>
              <a:rPr lang="pl-PL" sz="2400" dirty="0" smtClean="0"/>
              <a:t>surowca drzewnego w regionie.</a:t>
            </a:r>
            <a:br>
              <a:rPr lang="pl-PL" sz="2400" dirty="0" smtClean="0"/>
            </a:br>
            <a:r>
              <a:rPr lang="pl-PL" sz="2400" dirty="0" smtClean="0"/>
              <a:t> </a:t>
            </a:r>
            <a:br>
              <a:rPr lang="pl-PL" sz="2400" dirty="0" smtClean="0"/>
            </a:br>
            <a:r>
              <a:rPr lang="pl-PL" sz="2400" dirty="0" smtClean="0"/>
              <a:t>Uwzględnienie zagrożenia eliminacji tych </a:t>
            </a:r>
            <a:r>
              <a:rPr lang="pl-PL" sz="2400" dirty="0"/>
              <a:t>przedsiębiorców z rynku </a:t>
            </a:r>
            <a:r>
              <a:rPr lang="pl-PL" sz="2400" dirty="0" smtClean="0"/>
              <a:t>handlu i usług wskutek </a:t>
            </a:r>
            <a:r>
              <a:rPr lang="pl-PL" sz="2400" dirty="0"/>
              <a:t>braku </a:t>
            </a:r>
            <a:r>
              <a:rPr lang="pl-PL" sz="2400" dirty="0" smtClean="0"/>
              <a:t>lub istotnego zmniejszenia podaży surowca </a:t>
            </a:r>
            <a:r>
              <a:rPr lang="pl-PL" sz="2400" dirty="0"/>
              <a:t>(wprowadzone </a:t>
            </a:r>
            <a:r>
              <a:rPr lang="pl-PL" sz="2400" dirty="0" smtClean="0"/>
              <a:t>zostaje aktualnie kryterium tzw. ,,geografii zakupu” </a:t>
            </a:r>
            <a:r>
              <a:rPr lang="pl-PL" sz="2400" dirty="0"/>
              <a:t>ograniczające możliwość nabywania surowca </a:t>
            </a:r>
            <a:r>
              <a:rPr lang="pl-PL" sz="2400" dirty="0" smtClean="0"/>
              <a:t>przez tych przedsiębiorców w </a:t>
            </a:r>
            <a:r>
              <a:rPr lang="pl-PL" sz="2400" dirty="0"/>
              <a:t>innych regionach kraju).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1706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257254"/>
          </a:xfrm>
        </p:spPr>
        <p:txBody>
          <a:bodyPr/>
          <a:lstStyle/>
          <a:p>
            <a:r>
              <a:rPr lang="pl-PL" sz="2400" dirty="0" smtClean="0"/>
              <a:t>Uwzględnienie zagrożenia utraty </a:t>
            </a:r>
            <a:r>
              <a:rPr lang="pl-PL" sz="2400" dirty="0"/>
              <a:t>kilkuset miejsc pracy na terenie Nadleśnictwa </a:t>
            </a:r>
            <a:r>
              <a:rPr lang="pl-PL" sz="2400" dirty="0" smtClean="0"/>
              <a:t>- Zakłady Usług Leśnych, przedsiębiorstwa branży drzewnej, transportowej oraz firmy współpracujące. </a:t>
            </a:r>
            <a:br>
              <a:rPr lang="pl-PL" sz="2400" dirty="0" smtClean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 smtClean="0"/>
              <a:t>40 m3 surowca = 1 miejsce pracy</a:t>
            </a:r>
            <a:br>
              <a:rPr lang="pl-PL" sz="2400" dirty="0" smtClean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/>
              <a:t>Zmniejszenie wpływów z tytułu podatków dla lokalnych samorządów </a:t>
            </a:r>
          </a:p>
        </p:txBody>
      </p:sp>
    </p:spTree>
    <p:extLst>
      <p:ext uri="{BB962C8B-B14F-4D97-AF65-F5344CB8AC3E}">
        <p14:creationId xmlns:p14="http://schemas.microsoft.com/office/powerpoint/2010/main" val="2605342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329262"/>
          </a:xfrm>
        </p:spPr>
        <p:txBody>
          <a:bodyPr/>
          <a:lstStyle/>
          <a:p>
            <a:pPr lvl="0"/>
            <a:r>
              <a:rPr lang="pl-PL" sz="2400" dirty="0" smtClean="0"/>
              <a:t>Uwzględnienie istotnego spadku </a:t>
            </a:r>
            <a:r>
              <a:rPr lang="pl-PL" sz="2400" dirty="0"/>
              <a:t>przychodów w Nadleśnictwie </a:t>
            </a:r>
            <a:r>
              <a:rPr lang="pl-PL" sz="2400" dirty="0" smtClean="0"/>
              <a:t>Myślenice przekładający </a:t>
            </a:r>
            <a:r>
              <a:rPr lang="pl-PL" sz="2400" dirty="0"/>
              <a:t>się na </a:t>
            </a:r>
            <a:r>
              <a:rPr lang="pl-PL" sz="2400" dirty="0" smtClean="0"/>
              <a:t>funkcjonowanie Nadleśnictwa w całym jego zasięgu terytorialnym.</a:t>
            </a:r>
            <a:br>
              <a:rPr lang="pl-PL" sz="24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Brak </a:t>
            </a:r>
            <a:r>
              <a:rPr lang="pl-PL" sz="2400" dirty="0"/>
              <a:t>możliwości finansowania nowych zadań z zakresu rozwoju infrastruktury turystycznej, edukacyjnej, </a:t>
            </a:r>
            <a:r>
              <a:rPr lang="pl-PL" sz="2400" dirty="0" smtClean="0"/>
              <a:t>nowych przedsięwzięć </a:t>
            </a:r>
            <a:r>
              <a:rPr lang="pl-PL" sz="2400" dirty="0"/>
              <a:t>wspólnych z JST, </a:t>
            </a:r>
            <a:r>
              <a:rPr lang="pl-PL" sz="2400" dirty="0" smtClean="0"/>
              <a:t>rezygnacja części </a:t>
            </a:r>
            <a:r>
              <a:rPr lang="pl-PL" sz="2400" dirty="0"/>
              <a:t>zadań z ochrony przyrody, ochrony przeciwpożarowej, realizacji programów typu Mała Retencja Górska</a:t>
            </a:r>
            <a:r>
              <a:rPr lang="pl-PL" sz="2400" dirty="0" smtClean="0"/>
              <a:t>.</a:t>
            </a:r>
            <a:br>
              <a:rPr lang="pl-PL" sz="2400" dirty="0" smtClean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/>
              <a:t>Problemy z utrzymaniem obecnej infrastruktury edukacyjno- </a:t>
            </a:r>
            <a:r>
              <a:rPr lang="pl-PL" sz="2400" dirty="0" smtClean="0"/>
              <a:t>turystycznej na terenie lasów społecznych.</a:t>
            </a:r>
            <a:r>
              <a:rPr lang="pl-PL" sz="2400" dirty="0"/>
              <a:t/>
            </a:r>
            <a:br>
              <a:rPr lang="pl-PL" sz="2400" dirty="0"/>
            </a:b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42712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545286"/>
          </a:xfrm>
        </p:spPr>
        <p:txBody>
          <a:bodyPr/>
          <a:lstStyle/>
          <a:p>
            <a:r>
              <a:rPr lang="pl-PL" sz="2400" dirty="0" smtClean="0"/>
              <a:t>Uwzględnienie możliwości wprowadzenia ograniczeń w prowadzeniu gospodarki łowieckiej na terenie lasów społecznych.</a:t>
            </a:r>
            <a:br>
              <a:rPr lang="pl-PL" sz="24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Uwzględnienie prognozowanego wzrostu </a:t>
            </a:r>
            <a:r>
              <a:rPr lang="pl-PL" sz="2400" dirty="0"/>
              <a:t>populacji dzika i jeleniowatych generujący szkody łowieckie na terenach rolniczych przyległych do lasów oraz szkody od zwierzyny w </a:t>
            </a:r>
            <a:r>
              <a:rPr lang="pl-PL" sz="2400" dirty="0" smtClean="0"/>
              <a:t>lasach utrudniające procesy naturalnego odnawiania się lasu.</a:t>
            </a:r>
            <a:br>
              <a:rPr lang="pl-PL" sz="24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Uwzględnienie wzrostu </a:t>
            </a:r>
            <a:r>
              <a:rPr lang="pl-PL" sz="2400" dirty="0"/>
              <a:t>odszkodowań łowieckich wypłacanych przez dzierżawców obwodów łowieckich oraz Urząd </a:t>
            </a:r>
            <a:r>
              <a:rPr lang="pl-PL" sz="2400" dirty="0" smtClean="0"/>
              <a:t>Marszałkowski.</a:t>
            </a:r>
            <a:br>
              <a:rPr lang="pl-PL" sz="2400" dirty="0" smtClean="0"/>
            </a:br>
            <a:r>
              <a:rPr lang="pl-PL" sz="2400" dirty="0"/>
              <a:t/>
            </a:r>
            <a:br>
              <a:rPr lang="pl-PL" sz="2400" dirty="0"/>
            </a:br>
            <a:r>
              <a:rPr lang="pl-PL" sz="2400"/>
              <a:t>Uwzględnienie </a:t>
            </a:r>
            <a:r>
              <a:rPr lang="pl-PL" sz="2400" smtClean="0"/>
              <a:t>wzrostu </a:t>
            </a:r>
            <a:r>
              <a:rPr lang="pl-PL" sz="2400" dirty="0"/>
              <a:t>zagrożenia ASF.</a:t>
            </a:r>
          </a:p>
        </p:txBody>
      </p:sp>
    </p:spTree>
    <p:extLst>
      <p:ext uri="{BB962C8B-B14F-4D97-AF65-F5344CB8AC3E}">
        <p14:creationId xmlns:p14="http://schemas.microsoft.com/office/powerpoint/2010/main" val="1811003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2304926"/>
          </a:xfrm>
        </p:spPr>
        <p:txBody>
          <a:bodyPr/>
          <a:lstStyle/>
          <a:p>
            <a:r>
              <a:rPr lang="pl-PL" sz="2400" dirty="0" smtClean="0"/>
              <a:t>Modyfikacje i ograniczenia gospodarki leśnej a nie zaniechanie tej gospodarki jako podstawowy sposób prowadzenia lasów o wiodącej funkcji społecznej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031985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2" descr="cid:image002.png@01D9CA03.54FB7AA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39"/>
            <a:ext cx="1861046" cy="100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Uwzględnienie podstaw prawnych funkcjonowania PGL Lasy Państwowe – między innymi są to: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67544" y="1628800"/>
            <a:ext cx="8064500" cy="4497387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/>
              <a:t>1.Ustawa z dnia 28 września 1991 r. o lasach wraz z aktami wykonawczymi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smtClean="0"/>
              <a:t>2.  Ustawa z </a:t>
            </a:r>
            <a:r>
              <a:rPr lang="pl-PL" b="1" dirty="0"/>
              <a:t>dnia 16 kwietnia 2004 r. </a:t>
            </a:r>
            <a:r>
              <a:rPr lang="pl-PL" b="1" dirty="0" smtClean="0"/>
              <a:t>o </a:t>
            </a:r>
            <a:r>
              <a:rPr lang="pl-PL" b="1" dirty="0"/>
              <a:t>ochronie </a:t>
            </a:r>
            <a:r>
              <a:rPr lang="pl-PL" b="1" dirty="0" smtClean="0"/>
              <a:t>przyrody wraz </a:t>
            </a:r>
            <a:r>
              <a:rPr lang="pl-PL" b="1" dirty="0"/>
              <a:t>z aktami wykonawczymi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smtClean="0"/>
              <a:t>3. Rozporządzenie Ministra Klimatu i Środowiska z</a:t>
            </a:r>
            <a:endParaRPr lang="pl-PL" b="1" dirty="0"/>
          </a:p>
          <a:p>
            <a:pPr marL="0" indent="0">
              <a:buNone/>
            </a:pPr>
            <a:r>
              <a:rPr lang="pl-PL" b="1" dirty="0" smtClean="0"/>
              <a:t>z </a:t>
            </a:r>
            <a:r>
              <a:rPr lang="pl-PL" b="1" dirty="0"/>
              <a:t>dnia 27 marca 2023 r. </a:t>
            </a:r>
            <a:r>
              <a:rPr lang="pl-PL" b="1" dirty="0" smtClean="0"/>
              <a:t>w </a:t>
            </a:r>
            <a:r>
              <a:rPr lang="pl-PL" b="1" dirty="0"/>
              <a:t>sprawie wymagań dobrej praktyki w zakresie gospodarki leśnej </a:t>
            </a:r>
            <a:r>
              <a:rPr lang="pl-PL" b="1" dirty="0" smtClean="0"/>
              <a:t>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133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707904" y="4221088"/>
            <a:ext cx="5112693" cy="1708150"/>
          </a:xfrm>
        </p:spPr>
        <p:txBody>
          <a:bodyPr/>
          <a:lstStyle/>
          <a:p>
            <a:pPr eaLnBrk="1" hangingPunct="1"/>
            <a:r>
              <a:rPr lang="pl-PL" altLang="pl-PL" sz="1200" b="0" dirty="0" smtClean="0"/>
              <a:t/>
            </a:r>
            <a:br>
              <a:rPr lang="pl-PL" altLang="pl-PL" sz="1200" b="0" dirty="0" smtClean="0"/>
            </a:br>
            <a:r>
              <a:rPr lang="pl-PL" altLang="pl-PL" sz="1200" b="0" dirty="0" smtClean="0"/>
              <a:t/>
            </a:r>
            <a:br>
              <a:rPr lang="pl-PL" altLang="pl-PL" sz="1200" b="0" dirty="0" smtClean="0"/>
            </a:br>
            <a:r>
              <a:rPr lang="pl-PL" altLang="pl-PL" sz="1200" i="1" dirty="0" smtClean="0">
                <a:solidFill>
                  <a:schemeClr val="bg1"/>
                </a:solidFill>
              </a:rPr>
              <a:t>opracowanie : </a:t>
            </a:r>
            <a:r>
              <a:rPr lang="pl-PL" altLang="pl-PL" sz="1200" b="0" dirty="0" smtClean="0"/>
              <a:t/>
            </a:r>
            <a:br>
              <a:rPr lang="pl-PL" altLang="pl-PL" sz="1200" b="0" dirty="0" smtClean="0"/>
            </a:br>
            <a:r>
              <a:rPr lang="pl-PL" altLang="pl-PL" i="1" dirty="0" smtClean="0">
                <a:solidFill>
                  <a:schemeClr val="bg1"/>
                </a:solidFill>
              </a:rPr>
              <a:t>Mariusz Bartosiewicz</a:t>
            </a:r>
            <a:br>
              <a:rPr lang="pl-PL" altLang="pl-PL" i="1" dirty="0" smtClean="0">
                <a:solidFill>
                  <a:schemeClr val="bg1"/>
                </a:solidFill>
              </a:rPr>
            </a:br>
            <a:r>
              <a:rPr lang="pl-PL" altLang="pl-PL" i="1" dirty="0" smtClean="0">
                <a:solidFill>
                  <a:schemeClr val="bg1"/>
                </a:solidFill>
              </a:rPr>
              <a:t>Nadleśnictwo </a:t>
            </a:r>
            <a:r>
              <a:rPr lang="pl-PL" altLang="pl-PL" i="1" dirty="0" err="1" smtClean="0">
                <a:solidFill>
                  <a:schemeClr val="bg1"/>
                </a:solidFill>
              </a:rPr>
              <a:t>Myślenice</a:t>
            </a:r>
            <a:r>
              <a:rPr lang="pl-PL" altLang="pl-PL" i="1" dirty="0" err="1" smtClean="0"/>
              <a:t>temu</a:t>
            </a:r>
            <a:r>
              <a:rPr lang="pl-PL" altLang="pl-PL" i="1" dirty="0" smtClean="0"/>
              <a:t> sprzedaży drewna </a:t>
            </a:r>
            <a:br>
              <a:rPr lang="pl-PL" altLang="pl-PL" i="1" dirty="0" smtClean="0"/>
            </a:br>
            <a:r>
              <a:rPr lang="pl-PL" altLang="pl-PL" b="0" i="1" dirty="0" smtClean="0"/>
              <a:t>w Lasach Państwowych </a:t>
            </a:r>
            <a:br>
              <a:rPr lang="pl-PL" altLang="pl-PL" b="0" i="1" dirty="0" smtClean="0"/>
            </a:br>
            <a:r>
              <a:rPr lang="pl-PL" altLang="pl-PL" sz="1200" b="0" dirty="0" smtClean="0"/>
              <a:t>internetowego  systemu sprzedaży drewna </a:t>
            </a:r>
            <a:br>
              <a:rPr lang="pl-PL" altLang="pl-PL" sz="1200" b="0" dirty="0" smtClean="0"/>
            </a:br>
            <a:r>
              <a:rPr lang="pl-PL" altLang="pl-PL" sz="1200" b="0" dirty="0" smtClean="0"/>
              <a:t>w Lasach Państwowych </a:t>
            </a:r>
            <a:br>
              <a:rPr lang="pl-PL" altLang="pl-PL" sz="1200" b="0" dirty="0" smtClean="0"/>
            </a:br>
            <a:endParaRPr lang="pl-PL" altLang="pl-PL" sz="1200" b="0" dirty="0" smtClean="0">
              <a:solidFill>
                <a:schemeClr val="bg1"/>
              </a:solidFill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611188" y="1357313"/>
            <a:ext cx="781843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endParaRPr lang="pl-PL" altLang="pl-PL" sz="2800" b="0" dirty="0"/>
          </a:p>
          <a:p>
            <a:pPr eaLnBrk="1" hangingPunct="1">
              <a:lnSpc>
                <a:spcPct val="110000"/>
              </a:lnSpc>
            </a:pPr>
            <a:endParaRPr lang="pl-PL" altLang="pl-PL" sz="2800" b="0" dirty="0"/>
          </a:p>
        </p:txBody>
      </p:sp>
      <p:pic>
        <p:nvPicPr>
          <p:cNvPr id="5" name="Obraz 4" descr="C:\Users\pawel.byrtek\Desktop\Zrozum las\grafiki\Dla lasu dla ludzi\logo_LP+dLdL_pozio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343275" cy="1205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2" descr="cid:image002.png@01D9CA03.54FB7AA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39"/>
            <a:ext cx="1861046" cy="100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 flipV="1">
            <a:off x="0" y="-674688"/>
            <a:ext cx="9144000" cy="71438"/>
          </a:xfrm>
        </p:spPr>
        <p:txBody>
          <a:bodyPr/>
          <a:lstStyle/>
          <a:p>
            <a:pPr lvl="0"/>
            <a:r>
              <a:rPr lang="pl-PL" sz="2400" dirty="0" smtClean="0"/>
              <a:t>n</a:t>
            </a:r>
            <a:br>
              <a:rPr lang="pl-PL" sz="2400" dirty="0" smtClean="0"/>
            </a:br>
            <a:endParaRPr lang="pl-PL" sz="2400" dirty="0"/>
          </a:p>
        </p:txBody>
      </p:sp>
      <p:pic>
        <p:nvPicPr>
          <p:cNvPr id="1026" name="Picture 2" descr="C:\Users\tomasz.bartko\Documents\NADLEŚNICZY\2019\SZKOLENIE INFRASTRUKTURA\Prezentacja\Powiaty i Gmin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4" t="101759" r="31513" b="-30092"/>
          <a:stretch/>
        </p:blipFill>
        <p:spPr bwMode="auto">
          <a:xfrm>
            <a:off x="5727700" y="4800600"/>
            <a:ext cx="1270534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36" t="70428" r="-44219" b="-5447"/>
          <a:stretch/>
        </p:blipFill>
        <p:spPr>
          <a:xfrm>
            <a:off x="5727700" y="4572000"/>
            <a:ext cx="1270534" cy="2286000"/>
          </a:xfrm>
          <a:prstGeom prst="rect">
            <a:avLst/>
          </a:prstGeom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64095"/>
              </p:ext>
            </p:extLst>
          </p:nvPr>
        </p:nvGraphicFramePr>
        <p:xfrm>
          <a:off x="323528" y="980729"/>
          <a:ext cx="8568952" cy="5122674"/>
        </p:xfrm>
        <a:graphic>
          <a:graphicData uri="http://schemas.openxmlformats.org/drawingml/2006/table">
            <a:tbl>
              <a:tblPr firstRow="1" firstCol="1" bandRow="1"/>
              <a:tblGrid>
                <a:gridCol w="1439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23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49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3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069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4217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 smtClean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 smtClean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Starostwo</a:t>
                      </a:r>
                      <a:endParaRPr lang="pl-PL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717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63955" algn="l"/>
                        </a:tabLs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   Powierzchnia zarządzanych lasów Skarbu Państwa na terenie Nadleśnictwa Myślenice – w ha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  </a:t>
                      </a:r>
                      <a:endParaRPr lang="pl-PL" sz="1400" b="1" dirty="0" smtClean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Powierzchnia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lasów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niepaństwowych na terenie Nadleśnictwa Myślenice </a:t>
                      </a:r>
                      <a:r>
                        <a:rPr lang="pl-PL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– w ha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400" b="1" dirty="0" smtClean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powierzchnia      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lasów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na terenie Nadleśnictwa Myślenice –    </a:t>
                      </a:r>
                      <a:r>
                        <a:rPr lang="pl-PL" sz="1400" b="1" baseline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w ha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400" b="1" dirty="0" smtClean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Udział lasów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Skarbu Państwa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w powierzchni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leśnej                   </a:t>
                      </a:r>
                      <a:r>
                        <a:rPr lang="pl-PL" sz="1400" b="1" baseline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w </a:t>
                      </a: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7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Miasto Kraków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271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165" algn="ctr"/>
                        </a:tabLs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         135</a:t>
                      </a: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	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406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67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Krakowskie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728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1061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1 789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41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Myślenickie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effectLst/>
                          <a:latin typeface="Arial"/>
                          <a:ea typeface="Calibri"/>
                          <a:cs typeface="Times New Roman"/>
                        </a:rPr>
                        <a:t>6 699</a:t>
                      </a:r>
                      <a:endParaRPr lang="pl-PL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17 170 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23 869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28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Suskie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2 952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5896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8 848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Wielickie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752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987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1 739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43</a:t>
                      </a:r>
                      <a:endParaRPr lang="pl-PL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11 402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25 249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36 </a:t>
                      </a: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651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31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Obraz 2" descr="cid:image002.png@01D9CA03.54FB7AA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39"/>
            <a:ext cx="1861046" cy="100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8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8075612" cy="508000"/>
          </a:xfrm>
        </p:spPr>
        <p:txBody>
          <a:bodyPr/>
          <a:lstStyle/>
          <a:p>
            <a:pPr algn="ctr"/>
            <a:r>
              <a:rPr lang="pl-PL" sz="2400" dirty="0" smtClean="0"/>
              <a:t>Uwzględnienie faktu</a:t>
            </a:r>
            <a:r>
              <a:rPr lang="pl-PL" sz="2400" dirty="0"/>
              <a:t>, że </a:t>
            </a:r>
            <a:r>
              <a:rPr lang="pl-PL" sz="2400" dirty="0" smtClean="0"/>
              <a:t>wszystkie lasy na terenie Nadleśnictwa Myślenice pełnią różnorakie funkcje </a:t>
            </a:r>
            <a:r>
              <a:rPr lang="pl-PL" sz="2400" dirty="0" smtClean="0"/>
              <a:t>społeczne i są ogólnie dostępne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8488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750" y="836712"/>
            <a:ext cx="8064500" cy="5218013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/>
              <a:t>Uwzględnienie funkcjonowania w projektowanych lasach społecznych różnorakich form ochrony przyrody:</a:t>
            </a:r>
          </a:p>
          <a:p>
            <a:pPr marL="0" indent="0">
              <a:buNone/>
            </a:pPr>
            <a:r>
              <a:rPr lang="pl-PL" b="1" dirty="0" smtClean="0"/>
              <a:t>    - 2 obszary Natura 2000,</a:t>
            </a:r>
          </a:p>
          <a:p>
            <a:pPr marL="0" indent="0">
              <a:buNone/>
            </a:pPr>
            <a:r>
              <a:rPr lang="pl-PL" b="1" dirty="0" smtClean="0"/>
              <a:t>    - 3 rezerwaty,</a:t>
            </a:r>
          </a:p>
          <a:p>
            <a:pPr marL="0" indent="0">
              <a:buNone/>
            </a:pPr>
            <a:r>
              <a:rPr lang="pl-PL" b="1" dirty="0" smtClean="0"/>
              <a:t>    - Bielańsko-Tyniecki Park Krajobrazowy.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smtClean="0"/>
              <a:t>Uwzględnienie funkcjonowania obiektów objętych ochroną konserwatorską: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- stanowisko archeologiczne na wzgórzu ,,Grodzisko”     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nad  Wisłą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614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750" y="764704"/>
            <a:ext cx="8064500" cy="5290021"/>
          </a:xfrm>
        </p:spPr>
        <p:txBody>
          <a:bodyPr/>
          <a:lstStyle/>
          <a:p>
            <a:pPr marL="0" indent="0" algn="just" defTabSz="215900" eaLnBrk="1" hangingPunct="1">
              <a:spcBef>
                <a:spcPct val="0"/>
              </a:spcBef>
              <a:buNone/>
            </a:pPr>
            <a:r>
              <a:rPr lang="pl-PL" b="1" dirty="0" smtClean="0"/>
              <a:t>Uwzględnienie :</a:t>
            </a:r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endParaRPr lang="pl-PL" b="1" dirty="0" smtClean="0"/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r>
              <a:rPr lang="pl-PL" b="1" dirty="0" smtClean="0"/>
              <a:t>- Stanowisk </a:t>
            </a:r>
            <a:r>
              <a:rPr lang="pl-PL" b="1" dirty="0"/>
              <a:t>roślin chronionych</a:t>
            </a:r>
            <a:endParaRPr lang="pl-PL" dirty="0"/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endParaRPr lang="pl-PL" b="1" dirty="0" smtClean="0"/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r>
              <a:rPr lang="pl-PL" b="1" dirty="0" smtClean="0"/>
              <a:t>- Lasów ochronnych</a:t>
            </a:r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endParaRPr lang="pl-PL" b="1" dirty="0"/>
          </a:p>
          <a:p>
            <a:pPr marL="0" indent="0" algn="just" defTabSz="215900" eaLnBrk="1" hangingPunct="1">
              <a:spcBef>
                <a:spcPct val="0"/>
              </a:spcBef>
              <a:buNone/>
            </a:pPr>
            <a:r>
              <a:rPr lang="pl-PL" b="1" dirty="0" smtClean="0"/>
              <a:t>- Użytków ekologicznych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endParaRPr lang="pl-PL" b="1" dirty="0" smtClean="0"/>
          </a:p>
          <a:p>
            <a:pPr>
              <a:buFontTx/>
              <a:buChar char="-"/>
            </a:pPr>
            <a:r>
              <a:rPr lang="pl-PL" b="1" dirty="0" smtClean="0"/>
              <a:t>Drzewostanów i obszarów wyłączonych </a:t>
            </a:r>
            <a:r>
              <a:rPr lang="pl-PL" b="1" dirty="0"/>
              <a:t>z </a:t>
            </a:r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 użytkowania </a:t>
            </a:r>
            <a:r>
              <a:rPr lang="pl-PL" b="1" dirty="0"/>
              <a:t>na skutek odpowiednich decyzji </a:t>
            </a:r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 zarządzającego lasami (</a:t>
            </a:r>
            <a:r>
              <a:rPr lang="pl-PL" b="1" smtClean="0"/>
              <a:t>między innymi lasy </a:t>
            </a:r>
            <a:r>
              <a:rPr lang="pl-PL" b="1" dirty="0" smtClean="0"/>
              <a:t>łęgowe, drzewostany w 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 pasie 30 m od linii brzegowej cieków i zbiorników 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 naturalnych).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6694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Uwzględnienie faktu bezpośredniej bliskości (odległości) lasów od Krakowa, ze szczególnym uwzględnieniem lasów położonych na terenie Gmin Skawina, Mogilany, Świątniki Górne i Wieliczka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83921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908720"/>
            <a:ext cx="8064500" cy="5145459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/>
              <a:t>Uwzględnienie pilotażowego charakteru obecnego wyznaczania lasów społecznych wokół 9 aglomeracji miejskich:</a:t>
            </a:r>
          </a:p>
          <a:p>
            <a:pPr marL="0" indent="0">
              <a:buNone/>
            </a:pPr>
            <a:endParaRPr lang="pl-PL" b="1" dirty="0" smtClean="0"/>
          </a:p>
          <a:p>
            <a:pPr>
              <a:buFontTx/>
              <a:buChar char="-"/>
            </a:pPr>
            <a:r>
              <a:rPr lang="pl-PL" b="1" dirty="0" smtClean="0"/>
              <a:t>możliwość utworzenia takich lasów wokół innych ośrodków miejskich,</a:t>
            </a:r>
          </a:p>
          <a:p>
            <a:pPr>
              <a:buFontTx/>
              <a:buChar char="-"/>
            </a:pPr>
            <a:r>
              <a:rPr lang="pl-PL" b="1" dirty="0" smtClean="0"/>
              <a:t>doprecyzowanie sposobów gospodarowania  w takich lasach</a:t>
            </a:r>
          </a:p>
          <a:p>
            <a:pPr>
              <a:buFontTx/>
              <a:buChar char="-"/>
            </a:pPr>
            <a:r>
              <a:rPr lang="pl-PL" b="1" dirty="0" smtClean="0"/>
              <a:t>gromadzenie doświadczeń z funkcjonowania takich </a:t>
            </a:r>
          </a:p>
          <a:p>
            <a:pPr marL="0" indent="0">
              <a:buNone/>
            </a:pPr>
            <a:r>
              <a:rPr lang="pl-PL" b="1" dirty="0" smtClean="0"/>
              <a:t>     lasów oraz ich późniejsze wykorzystywanie w 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b="1" dirty="0" smtClean="0"/>
              <a:t>    praktyce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969976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endParaRPr lang="pl-PL" b="1" dirty="0" smtClean="0"/>
          </a:p>
          <a:p>
            <a:pPr marL="0" lvl="0" indent="0" algn="just">
              <a:buNone/>
            </a:pPr>
            <a:r>
              <a:rPr lang="pl-PL" b="1" dirty="0"/>
              <a:t>Uwzględnienie  potrzeby </a:t>
            </a:r>
            <a:r>
              <a:rPr lang="pl-PL" b="1" dirty="0" smtClean="0"/>
              <a:t>zapewnienia możliwości </a:t>
            </a:r>
            <a:r>
              <a:rPr lang="pl-PL" b="1" dirty="0"/>
              <a:t>bieżącego </a:t>
            </a:r>
            <a:r>
              <a:rPr lang="pl-PL" b="1" dirty="0" smtClean="0"/>
              <a:t>reagowania przez Nadleśniczego na występujące </a:t>
            </a:r>
            <a:r>
              <a:rPr lang="pl-PL" b="1" dirty="0"/>
              <a:t>w lasach </a:t>
            </a:r>
            <a:r>
              <a:rPr lang="pl-PL" b="1" dirty="0" smtClean="0"/>
              <a:t>zagrożenia dla życia, zdrowia osób tam przebywających a także mienia na gruntach sąsiednich.</a:t>
            </a:r>
          </a:p>
          <a:p>
            <a:pPr marL="0" lvl="0" indent="0" algn="just">
              <a:buNone/>
            </a:pPr>
            <a:endParaRPr lang="pl-PL" b="1" dirty="0" smtClean="0"/>
          </a:p>
          <a:p>
            <a:pPr marL="0" lvl="0" indent="0" algn="just">
              <a:buNone/>
            </a:pPr>
            <a:r>
              <a:rPr lang="pl-PL" b="1" dirty="0"/>
              <a:t>Uwzględnienie  potrzeby </a:t>
            </a:r>
            <a:r>
              <a:rPr lang="pl-PL" b="1" dirty="0" smtClean="0"/>
              <a:t>zapewnienia możliwości bieżącego </a:t>
            </a:r>
            <a:r>
              <a:rPr lang="pl-PL" b="1" dirty="0"/>
              <a:t>reagowania </a:t>
            </a:r>
            <a:r>
              <a:rPr lang="pl-PL" b="1" dirty="0" smtClean="0"/>
              <a:t>leśników na </a:t>
            </a:r>
            <a:r>
              <a:rPr lang="pl-PL" b="1" dirty="0"/>
              <a:t>potrzeby hodowlane i ochronne </a:t>
            </a:r>
            <a:r>
              <a:rPr lang="pl-PL" b="1" dirty="0" smtClean="0"/>
              <a:t>lasów społecznych.</a:t>
            </a:r>
          </a:p>
          <a:p>
            <a:pPr marL="0" lvl="0" indent="0" algn="just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6516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8075612" cy="5257254"/>
          </a:xfrm>
        </p:spPr>
        <p:txBody>
          <a:bodyPr/>
          <a:lstStyle/>
          <a:p>
            <a:pPr algn="ctr"/>
            <a:r>
              <a:rPr lang="pl-PL" sz="2800" dirty="0" smtClean="0"/>
              <a:t>Ochrona czynna  - nie bierna</a:t>
            </a:r>
            <a:br>
              <a:rPr lang="pl-PL" sz="28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Zapewnienie </a:t>
            </a:r>
            <a:r>
              <a:rPr lang="pl-PL" sz="2400" dirty="0"/>
              <a:t>możliwości </a:t>
            </a:r>
            <a:r>
              <a:rPr lang="pl-PL" sz="2400" dirty="0" smtClean="0"/>
              <a:t>zapobiegania pogorszeniu </a:t>
            </a:r>
            <a:r>
              <a:rPr lang="pl-PL" sz="2400" dirty="0"/>
              <a:t>stanu sanitarnego i zdrowotnego lasów </a:t>
            </a:r>
            <a:r>
              <a:rPr lang="pl-PL" sz="2400" dirty="0" smtClean="0"/>
              <a:t>społecznych.</a:t>
            </a:r>
            <a:br>
              <a:rPr lang="pl-PL" sz="2400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/>
              <a:t>Zapewnienie możliwości </a:t>
            </a:r>
            <a:r>
              <a:rPr lang="pl-PL" sz="2400" dirty="0" smtClean="0"/>
              <a:t>zapobiegania migracji </a:t>
            </a:r>
            <a:r>
              <a:rPr lang="pl-PL" sz="2400" dirty="0"/>
              <a:t>chorób i szkodników </a:t>
            </a:r>
            <a:r>
              <a:rPr lang="pl-PL" sz="2400" dirty="0" smtClean="0"/>
              <a:t>pojawiających się w lasach społecznych na </a:t>
            </a:r>
            <a:r>
              <a:rPr lang="pl-PL" sz="2400" dirty="0"/>
              <a:t>tereny sąsiednie </a:t>
            </a:r>
            <a:r>
              <a:rPr lang="pl-PL" sz="2400" dirty="0" smtClean="0"/>
              <a:t>- w </a:t>
            </a:r>
            <a:r>
              <a:rPr lang="pl-PL" sz="2400" dirty="0"/>
              <a:t>tym na tereny </a:t>
            </a:r>
            <a:r>
              <a:rPr lang="pl-PL" sz="2400" dirty="0" smtClean="0"/>
              <a:t>lasów </a:t>
            </a:r>
            <a:r>
              <a:rPr lang="pl-PL" sz="2400" dirty="0"/>
              <a:t>prywatnych, lasów </a:t>
            </a:r>
            <a:r>
              <a:rPr lang="pl-PL" sz="2400" dirty="0" smtClean="0"/>
              <a:t>gminnych, lasów na terenie Krakowa będących w </a:t>
            </a:r>
            <a:r>
              <a:rPr lang="pl-PL" sz="2400" dirty="0"/>
              <a:t>zarządzie Zakładu Zieleni </a:t>
            </a:r>
            <a:r>
              <a:rPr lang="pl-PL" sz="2400" dirty="0" smtClean="0"/>
              <a:t>Miejskiej w Krakowie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549301047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10339</TotalTime>
  <Words>794</Words>
  <Application>Microsoft Office PowerPoint</Application>
  <PresentationFormat>Pokaz na ekranie (4:3)</PresentationFormat>
  <Paragraphs>103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Projekt domyślny</vt:lpstr>
      <vt:lpstr>  PODSTAWOWE KRYTERIA OPRACOWANIA PROPOZYCJI NADLEŚNICTWA MYŚLENICE DOTYCZĄCEJ WYZNACZENIA NA ZARZĄDZANYM TERENIE LASÓW O WIODĄCEJ FUNKCJI SPOŁECZNEJ  </vt:lpstr>
      <vt:lpstr>Uwzględnienie podstaw prawnych funkcjonowania PGL Lasy Państwowe – między innymi są to:</vt:lpstr>
      <vt:lpstr>Uwzględnienie faktu, że wszystkie lasy na terenie Nadleśnictwa Myślenice pełnią różnorakie funkcje społeczne i są ogólnie dostępne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Ochrona czynna  - nie bierna  Zapewnienie możliwości zapobiegania pogorszeniu stanu sanitarnego i zdrowotnego lasów społecznych.  Zapewnienie możliwości zapobiegania migracji chorób i szkodników pojawiających się w lasach społecznych na tereny sąsiednie - w tym na tereny lasów prywatnych, lasów gminnych, lasów na terenie Krakowa będących w zarządzie Zakładu Zieleni Miejskiej w Krakowie</vt:lpstr>
      <vt:lpstr>Uwzględnienie utrzymania trwałości lasów, w tym lasów społecznych, jako jednego z podstawowych zadań leśników </vt:lpstr>
      <vt:lpstr>Prezentacja programu PowerPoint</vt:lpstr>
      <vt:lpstr>Prezentacja programu PowerPoint</vt:lpstr>
      <vt:lpstr>Zapewnienie możliwości zachowania prawidłowej struktury wiekowej drzewostanów w lasach społecznych poprzez umożliwienie w drzewostanach starszych klas wieku realizacji zabiegów mających na celu  wspieranie w nich powstawania i rozwoju młodego pokolenia lasu – w tym wykonywania koniecznych cięć przygotowawczych, odnowieniowych, odsłaniających. </vt:lpstr>
      <vt:lpstr>Zapewnienie na terenach lasów społecznych wykonawców niezbędnych dla realizacji w nich usług leśnych, w tym w lasach objętych włączeniami i ograniczeniami,  w sytuacji braku tzw. frontu robót oraz braku zapewnienia ciągłości zatrudnienia dla personelu Zakładów Usług Leśnych  (w związku z propozycją zaprzestania prac związanych z pozyskiwaniem drewna w lasach społecznych w okresie 1 marca – 15 października). </vt:lpstr>
      <vt:lpstr>Uwzględnienie przy podejmowaniu decyzji dotyczących lasów społecznych problemu lokalnych przedsiębiorców z branży drzewnej  wynikłych ze zmniejszonej podaży surowca drzewnego w regionie.   Uwzględnienie zagrożenia eliminacji tych przedsiębiorców z rynku handlu i usług wskutek braku lub istotnego zmniejszenia podaży surowca (wprowadzone zostaje aktualnie kryterium tzw. ,,geografii zakupu” ograniczające możliwość nabywania surowca przez tych przedsiębiorców w innych regionach kraju). </vt:lpstr>
      <vt:lpstr>Uwzględnienie zagrożenia utraty kilkuset miejsc pracy na terenie Nadleśnictwa - Zakłady Usług Leśnych, przedsiębiorstwa branży drzewnej, transportowej oraz firmy współpracujące.   40 m3 surowca = 1 miejsce pracy  Zmniejszenie wpływów z tytułu podatków dla lokalnych samorządów </vt:lpstr>
      <vt:lpstr>Uwzględnienie istotnego spadku przychodów w Nadleśnictwie Myślenice przekładający się na funkcjonowanie Nadleśnictwa w całym jego zasięgu terytorialnym.  Brak możliwości finansowania nowych zadań z zakresu rozwoju infrastruktury turystycznej, edukacyjnej, nowych przedsięwzięć wspólnych z JST, rezygnacja części zadań z ochrony przyrody, ochrony przeciwpożarowej, realizacji programów typu Mała Retencja Górska.  Problemy z utrzymaniem obecnej infrastruktury edukacyjno- turystycznej na terenie lasów społecznych. </vt:lpstr>
      <vt:lpstr>Uwzględnienie możliwości wprowadzenia ograniczeń w prowadzeniu gospodarki łowieckiej na terenie lasów społecznych.  Uwzględnienie prognozowanego wzrostu populacji dzika i jeleniowatych generujący szkody łowieckie na terenach rolniczych przyległych do lasów oraz szkody od zwierzyny w lasach utrudniające procesy naturalnego odnawiania się lasu.  Uwzględnienie wzrostu odszkodowań łowieckich wypłacanych przez dzierżawców obwodów łowieckich oraz Urząd Marszałkowski.  Uwzględnienie wzrostu zagrożenia ASF.</vt:lpstr>
      <vt:lpstr>Modyfikacje i ograniczenia gospodarki leśnej a nie zaniechanie tej gospodarki jako podstawowy sposób prowadzenia lasów o wiodącej funkcji społecznej</vt:lpstr>
      <vt:lpstr>  opracowanie :  Mariusz Bartosiewicz Nadleśnictwo Myślenicetemu sprzedaży drewna  w Lasach Państwowych  internetowego  systemu sprzedaży drewna  w Lasach Państwowych  </vt:lpstr>
      <vt:lpstr>n </vt:lpstr>
    </vt:vector>
  </TitlesOfParts>
  <Company>PGL LP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Przygotowanie systemowych aukcji internetowych w aplikacji „e-drewno” na II półrocze 2014 roku</dc:title>
  <dc:creator>zespol.edrewno@lasy.gov.pl</dc:creator>
  <cp:lastModifiedBy>Mariusz Bartosiewicz (Nadl. Myślenice)</cp:lastModifiedBy>
  <cp:revision>468</cp:revision>
  <dcterms:created xsi:type="dcterms:W3CDTF">2006-03-31T11:40:49Z</dcterms:created>
  <dcterms:modified xsi:type="dcterms:W3CDTF">2024-10-17T06:59:50Z</dcterms:modified>
</cp:coreProperties>
</file>